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58" r:id="rId8"/>
    <p:sldId id="271" r:id="rId9"/>
    <p:sldId id="259" r:id="rId10"/>
    <p:sldId id="269" r:id="rId11"/>
    <p:sldId id="265" r:id="rId12"/>
    <p:sldId id="266" r:id="rId13"/>
    <p:sldId id="264" r:id="rId14"/>
    <p:sldId id="267" r:id="rId15"/>
    <p:sldId id="272" r:id="rId16"/>
    <p:sldId id="273" r:id="rId17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круглений прямокут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круглений прямокут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20" name="Пі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7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A731E7-97EC-438E-BEF9-E4EA1ABDBB64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84A30E-9D6F-4E45-BA16-6F876ADC8AF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208D7-53AE-4B03-BF37-6252C0E1C846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5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ED557-5ECD-49FC-A71F-C20F7C27200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D3790-91C8-4906-B069-ED1657C0CD0F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5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4531-736A-4C8B-B672-2F2FD0140CD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7E3B7-B8DE-4C90-9493-38D228E60BC6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5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1D39-9D42-479B-A6EB-574F866E131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круглений прямокут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круглений прямокут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097C17F-ADE4-4804-A4D3-0BAD20507F44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7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8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9048B7-76D2-4FB2-BEF3-624C179C34E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FD74E-89A2-452B-BDE8-367802330AE6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6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C92F9-9DFB-4374-BC09-486479B19EF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1FDCB-9818-4299-A025-C5475281959E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8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CE124-6A3D-4DDE-8F1D-C5BE5F38C2F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69B29-E3B9-4C23-AE14-7E606FF59F58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4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5FD4C-3E49-4A98-BECB-E33ECBBD84C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E9A099-55FD-4F0A-A6A3-401AC05CEF8B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4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D64947-EC52-4CE1-8411-71BB7D4F27C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05758-F0F5-4B1A-9101-20C054D8139E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6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ED499-6030-4D02-A336-5136F2084FB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круглений прямокут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кутник з одним округленим кут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7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16043D-19DF-4C0E-AD6E-7DE9BAC2B9DA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8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1CBF2F-18F6-41FC-99A2-EA936F2AEF1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круглений прямокут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Місце для заголовка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031" name="Місце для тексту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ADF2CC72-5695-4530-A77E-ABBACCF5A2F8}" type="datetimeFigureOut">
              <a:rPr lang="uk-UA"/>
              <a:pPr>
                <a:defRPr/>
              </a:pPr>
              <a:t>29.03.2017</a:t>
            </a:fld>
            <a:endParaRPr lang="uk-UA"/>
          </a:p>
        </p:txBody>
      </p:sp>
      <p:sp>
        <p:nvSpPr>
          <p:cNvPr id="18" name="Місце для нижнього колонтитула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A5C27AD-AB05-4260-9C9E-51970950639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67" r:id="rId8"/>
    <p:sldLayoutId id="2147483675" r:id="rId9"/>
    <p:sldLayoutId id="2147483666" r:id="rId10"/>
    <p:sldLayoutId id="214748366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 wrap="square" t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uk-UA" sz="3200" smtClean="0">
                <a:solidFill>
                  <a:srgbClr val="FF8D3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Впровадження Міської програми запобігання </a:t>
            </a:r>
            <a:br>
              <a:rPr lang="uk-UA" sz="3200" smtClean="0">
                <a:solidFill>
                  <a:srgbClr val="FF8D3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3200" smtClean="0">
                <a:solidFill>
                  <a:srgbClr val="FF8D3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 лікування серцево-судинних і судинно-мозкових</a:t>
            </a:r>
            <a:br>
              <a:rPr lang="uk-UA" sz="3200" smtClean="0">
                <a:solidFill>
                  <a:srgbClr val="FF8D3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3200" smtClean="0">
                <a:solidFill>
                  <a:srgbClr val="FF8D3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захворювань</a:t>
            </a:r>
            <a:r>
              <a:rPr lang="uk-UA" sz="3200" smtClean="0">
                <a:solidFill>
                  <a:srgbClr val="FF8D3E"/>
                </a:solidFill>
                <a:effectLst/>
              </a:rPr>
              <a:t> 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722313" y="5516563"/>
            <a:ext cx="7772400" cy="576262"/>
          </a:xfrm>
        </p:spPr>
        <p:txBody>
          <a:bodyPr>
            <a:normAutofit/>
          </a:bodyPr>
          <a:lstStyle/>
          <a:p>
            <a:pPr marL="36513">
              <a:lnSpc>
                <a:spcPct val="90000"/>
              </a:lnSpc>
              <a:spcBef>
                <a:spcPct val="0"/>
              </a:spcBef>
            </a:pPr>
            <a:r>
              <a:rPr lang="uk-UA" sz="1900" b="1" dirty="0" smtClean="0">
                <a:solidFill>
                  <a:srgbClr val="79766F"/>
                </a:solidFill>
              </a:rPr>
              <a:t>Міський позаштатний кардіолог м. Рівного</a:t>
            </a:r>
          </a:p>
          <a:p>
            <a:pPr marL="36513">
              <a:lnSpc>
                <a:spcPct val="90000"/>
              </a:lnSpc>
              <a:spcBef>
                <a:spcPct val="0"/>
              </a:spcBef>
            </a:pPr>
            <a:r>
              <a:rPr lang="uk-UA" sz="1900" b="1" dirty="0" err="1" smtClean="0">
                <a:solidFill>
                  <a:srgbClr val="79766F"/>
                </a:solidFill>
              </a:rPr>
              <a:t>Овсійчук</a:t>
            </a:r>
            <a:r>
              <a:rPr lang="uk-UA" sz="1900" b="1" dirty="0" smtClean="0">
                <a:solidFill>
                  <a:srgbClr val="79766F"/>
                </a:solidFill>
              </a:rPr>
              <a:t> Р.М.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-107950" y="115889"/>
            <a:ext cx="9251950" cy="64881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2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3588" name="Group 36"/>
          <p:cNvGraphicFramePr>
            <a:graphicFrameLocks noGrp="1"/>
          </p:cNvGraphicFramePr>
          <p:nvPr>
            <p:ph idx="1"/>
          </p:nvPr>
        </p:nvGraphicFramePr>
        <p:xfrm>
          <a:off x="395288" y="981075"/>
          <a:ext cx="8497887" cy="5715001"/>
        </p:xfrm>
        <a:graphic>
          <a:graphicData uri="http://schemas.openxmlformats.org/drawingml/2006/table">
            <a:tbl>
              <a:tblPr/>
              <a:tblGrid>
                <a:gridCol w="7556500"/>
                <a:gridCol w="941387"/>
              </a:tblGrid>
              <a:tr h="763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Назва параметра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Проводиться ПКВ 24/7/365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так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Кількість ангіограф. апаратів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  <a:tr h="1035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Кіл-ть лікарів, що працюють в Кат Лаб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1314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Вік апарата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philips integris 2000 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р ( гуманітарна допомога з м.Забже 2013)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1308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Час простою по причині поломки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30%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549275"/>
            <a:ext cx="7704137" cy="8636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Летальність ІМ</a:t>
            </a:r>
            <a:r>
              <a:rPr lang="en-US" sz="4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(STEMI)</a:t>
            </a:r>
            <a:endParaRPr lang="uk-UA" sz="4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graphicFrame>
        <p:nvGraphicFramePr>
          <p:cNvPr id="25603" name="Діаграма 3"/>
          <p:cNvGraphicFramePr>
            <a:graphicFrameLocks/>
          </p:cNvGraphicFramePr>
          <p:nvPr/>
        </p:nvGraphicFramePr>
        <p:xfrm>
          <a:off x="2000250" y="2441575"/>
          <a:ext cx="6078538" cy="363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r:id="rId3" imgW="6078239" imgH="3627434" progId="Excel.Chart.8">
                  <p:embed/>
                </p:oleObj>
              </mc:Choice>
              <mc:Fallback>
                <p:oleObj r:id="rId3" imgW="6078239" imgH="3627434" progId="Excel.Chart.8">
                  <p:embed/>
                  <p:pic>
                    <p:nvPicPr>
                      <p:cNvPr id="0" name="Діагра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2441575"/>
                        <a:ext cx="6078538" cy="3630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765175"/>
            <a:ext cx="7704137" cy="12239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Смертність населення в працездатному віці</a:t>
            </a:r>
            <a:br>
              <a:rPr lang="uk-UA" sz="4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uk-UA" sz="16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( на 10 тис. населення</a:t>
            </a:r>
            <a:r>
              <a:rPr lang="en-US" sz="16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)</a:t>
            </a:r>
            <a:endParaRPr lang="uk-UA" sz="16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graphicFrame>
        <p:nvGraphicFramePr>
          <p:cNvPr id="26627" name="Діаграма 3"/>
          <p:cNvGraphicFramePr>
            <a:graphicFrameLocks/>
          </p:cNvGraphicFramePr>
          <p:nvPr/>
        </p:nvGraphicFramePr>
        <p:xfrm>
          <a:off x="2000250" y="2441575"/>
          <a:ext cx="6078538" cy="363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r:id="rId3" imgW="6078239" imgH="3627434" progId="Excel.Chart.8">
                  <p:embed/>
                </p:oleObj>
              </mc:Choice>
              <mc:Fallback>
                <p:oleObj r:id="rId3" imgW="6078239" imgH="3627434" progId="Excel.Chart.8">
                  <p:embed/>
                  <p:pic>
                    <p:nvPicPr>
                      <p:cNvPr id="0" name="Діагра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2441575"/>
                        <a:ext cx="6078538" cy="3630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188641"/>
            <a:ext cx="8183562" cy="72008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Проблемні питання</a:t>
            </a:r>
            <a:endParaRPr lang="uk-UA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5" name="Місце для вмісту 4"/>
          <p:cNvSpPr>
            <a:spLocks noGrp="1"/>
          </p:cNvSpPr>
          <p:nvPr>
            <p:ph idx="1"/>
          </p:nvPr>
        </p:nvSpPr>
        <p:spPr>
          <a:xfrm>
            <a:off x="467544" y="908720"/>
            <a:ext cx="8172450" cy="554355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Wingdings 2" pitchFamily="18" charset="2"/>
              <a:buAutoNum type="arabicPeriod"/>
            </a:pPr>
            <a:r>
              <a:rPr lang="uk-UA" b="1" dirty="0" smtClean="0"/>
              <a:t>Застаріле обладнання для ангіографії та часті поломки.</a:t>
            </a:r>
          </a:p>
          <a:p>
            <a:pPr marL="514350" indent="-514350">
              <a:buFont typeface="Wingdings 2" pitchFamily="18" charset="2"/>
              <a:buAutoNum type="arabicPeriod"/>
            </a:pPr>
            <a:r>
              <a:rPr lang="uk-UA" b="1" dirty="0" smtClean="0"/>
              <a:t>Відсутність централізованих постачань витратних матеріалів( набори для </a:t>
            </a:r>
            <a:r>
              <a:rPr lang="uk-UA" b="1" dirty="0" err="1" smtClean="0"/>
              <a:t>коронарографій</a:t>
            </a:r>
            <a:r>
              <a:rPr lang="uk-UA" b="1" dirty="0" smtClean="0"/>
              <a:t>, балони, </a:t>
            </a:r>
            <a:r>
              <a:rPr lang="uk-UA" b="1" dirty="0" err="1" smtClean="0"/>
              <a:t>стенти</a:t>
            </a:r>
            <a:r>
              <a:rPr lang="uk-UA" b="1" dirty="0" smtClean="0"/>
              <a:t>)</a:t>
            </a:r>
          </a:p>
          <a:p>
            <a:pPr marL="514350" indent="-514350">
              <a:buFont typeface="Wingdings 2" pitchFamily="18" charset="2"/>
              <a:buAutoNum type="arabicPeriod"/>
            </a:pPr>
            <a:r>
              <a:rPr lang="uk-UA" b="1" dirty="0" smtClean="0"/>
              <a:t>Недостатнє фінансування з міського бюджету згідно потреби у витратних матеріалах</a:t>
            </a:r>
          </a:p>
          <a:p>
            <a:pPr marL="514350" indent="-514350">
              <a:buFont typeface="Wingdings 2" pitchFamily="18" charset="2"/>
              <a:buNone/>
            </a:pPr>
            <a:r>
              <a:rPr lang="uk-UA" sz="2000" b="1" dirty="0" smtClean="0"/>
              <a:t>Приклад:Кількість ІМ в рік – 350</a:t>
            </a:r>
          </a:p>
          <a:p>
            <a:pPr marL="514350" indent="-514350">
              <a:buFont typeface="Wingdings 2" pitchFamily="18" charset="2"/>
              <a:buNone/>
            </a:pPr>
            <a:r>
              <a:rPr lang="uk-UA" sz="2000" b="1" dirty="0" smtClean="0"/>
              <a:t>            Набір </a:t>
            </a:r>
            <a:r>
              <a:rPr lang="uk-UA" sz="2000" b="1" dirty="0" smtClean="0"/>
              <a:t>для КВГ – 2000 </a:t>
            </a:r>
            <a:r>
              <a:rPr lang="uk-UA" sz="2000" b="1" dirty="0" err="1" smtClean="0"/>
              <a:t>грн</a:t>
            </a:r>
            <a:endParaRPr lang="uk-UA" sz="2000" b="1" dirty="0" smtClean="0"/>
          </a:p>
          <a:p>
            <a:pPr marL="514350" indent="-514350">
              <a:buFont typeface="Wingdings 2" pitchFamily="18" charset="2"/>
              <a:buNone/>
            </a:pPr>
            <a:r>
              <a:rPr lang="uk-UA" sz="2000" b="1" dirty="0" smtClean="0"/>
              <a:t>            </a:t>
            </a:r>
            <a:r>
              <a:rPr lang="uk-UA" sz="2000" b="1" dirty="0" smtClean="0"/>
              <a:t>Балон </a:t>
            </a:r>
            <a:r>
              <a:rPr lang="uk-UA" sz="2000" b="1" dirty="0" smtClean="0"/>
              <a:t>для </a:t>
            </a:r>
            <a:r>
              <a:rPr lang="uk-UA" sz="2000" b="1" dirty="0" err="1" smtClean="0"/>
              <a:t>ангіопластики</a:t>
            </a:r>
            <a:r>
              <a:rPr lang="uk-UA" sz="2000" b="1" dirty="0" smtClean="0"/>
              <a:t> – 2000 </a:t>
            </a:r>
            <a:r>
              <a:rPr lang="uk-UA" sz="2000" b="1" dirty="0" err="1" smtClean="0"/>
              <a:t>грн</a:t>
            </a:r>
            <a:r>
              <a:rPr lang="uk-UA" sz="2000" b="1" dirty="0" smtClean="0"/>
              <a:t>       </a:t>
            </a:r>
            <a:r>
              <a:rPr lang="uk-UA" sz="2000" b="1" dirty="0" smtClean="0"/>
              <a:t>8000грн</a:t>
            </a:r>
            <a:endParaRPr lang="uk-UA" sz="2000" b="1" dirty="0" smtClean="0"/>
          </a:p>
          <a:p>
            <a:pPr marL="514350" indent="-514350">
              <a:buFont typeface="Wingdings 2" pitchFamily="18" charset="2"/>
              <a:buNone/>
            </a:pPr>
            <a:r>
              <a:rPr lang="uk-UA" sz="2000" b="1" dirty="0" smtClean="0"/>
              <a:t>            </a:t>
            </a:r>
            <a:r>
              <a:rPr lang="uk-UA" sz="2000" b="1" dirty="0" err="1" smtClean="0"/>
              <a:t>Стент</a:t>
            </a:r>
            <a:r>
              <a:rPr lang="uk-UA" sz="2000" b="1" dirty="0" smtClean="0"/>
              <a:t> </a:t>
            </a:r>
            <a:r>
              <a:rPr lang="uk-UA" sz="2000" b="1" dirty="0" smtClean="0"/>
              <a:t>– 4000 </a:t>
            </a:r>
            <a:r>
              <a:rPr lang="uk-UA" sz="2000" b="1" dirty="0" err="1" smtClean="0"/>
              <a:t>грн</a:t>
            </a:r>
            <a:endParaRPr lang="uk-UA" sz="2000" b="1" dirty="0" smtClean="0"/>
          </a:p>
          <a:p>
            <a:pPr marL="514350" indent="-514350">
              <a:buFont typeface="Wingdings 2" pitchFamily="18" charset="2"/>
              <a:buNone/>
            </a:pPr>
            <a:endParaRPr lang="uk-UA" sz="2000" b="1" dirty="0" smtClean="0"/>
          </a:p>
          <a:p>
            <a:pPr marL="514350" indent="-514350">
              <a:buFont typeface="Wingdings 2" pitchFamily="18" charset="2"/>
              <a:buNone/>
            </a:pPr>
            <a:r>
              <a:rPr lang="uk-UA" sz="2000" b="1" dirty="0" smtClean="0"/>
              <a:t>350Х8000 – 2 </a:t>
            </a:r>
            <a:r>
              <a:rPr lang="uk-UA" sz="2000" b="1" dirty="0" err="1" smtClean="0"/>
              <a:t>млн</a:t>
            </a:r>
            <a:r>
              <a:rPr lang="uk-UA" sz="2000" b="1" dirty="0" smtClean="0"/>
              <a:t> 800 тис грн.</a:t>
            </a:r>
          </a:p>
          <a:p>
            <a:pPr marL="514350" indent="-514350">
              <a:buFont typeface="Wingdings 2" pitchFamily="18" charset="2"/>
              <a:buNone/>
            </a:pPr>
            <a:endParaRPr lang="uk-UA" sz="2000" dirty="0" smtClean="0"/>
          </a:p>
          <a:p>
            <a:pPr marL="514350" indent="-514350">
              <a:buFont typeface="Wingdings 2" pitchFamily="18" charset="2"/>
              <a:buNone/>
            </a:pPr>
            <a:endParaRPr lang="uk-UA" sz="2000" dirty="0" smtClean="0"/>
          </a:p>
          <a:p>
            <a:pPr marL="514350" indent="-514350">
              <a:buFont typeface="Wingdings 2" pitchFamily="18" charset="2"/>
              <a:buNone/>
            </a:pPr>
            <a:endParaRPr lang="uk-UA" sz="2000" dirty="0" smtClean="0"/>
          </a:p>
          <a:p>
            <a:pPr marL="514350" indent="-514350">
              <a:buFont typeface="Wingdings 2" pitchFamily="18" charset="2"/>
              <a:buNone/>
            </a:pPr>
            <a:endParaRPr lang="uk-UA" sz="2000" dirty="0" smtClean="0"/>
          </a:p>
          <a:p>
            <a:pPr marL="514350" indent="-514350">
              <a:buFont typeface="Wingdings 2" pitchFamily="18" charset="2"/>
              <a:buAutoNum type="arabicPeriod"/>
            </a:pPr>
            <a:endParaRPr lang="uk-UA" dirty="0" smtClean="0"/>
          </a:p>
        </p:txBody>
      </p:sp>
      <p:sp>
        <p:nvSpPr>
          <p:cNvPr id="3" name="Right Brace 2"/>
          <p:cNvSpPr/>
          <p:nvPr/>
        </p:nvSpPr>
        <p:spPr>
          <a:xfrm>
            <a:off x="6948488" y="4724400"/>
            <a:ext cx="358775" cy="93503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8075612" cy="122396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Рішення міської ради про затвердження </a:t>
            </a:r>
            <a:b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Міської програми запобігання </a:t>
            </a:r>
            <a:b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та лікування серцево-судинних і судинно-мозкових</a:t>
            </a:r>
            <a:b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захворювань на 2017 – 2021 роки</a:t>
            </a:r>
          </a:p>
        </p:txBody>
      </p:sp>
      <p:pic>
        <p:nvPicPr>
          <p:cNvPr id="28674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844675"/>
            <a:ext cx="8064500" cy="4608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9698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765175"/>
            <a:ext cx="8280400" cy="52562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smtClean="0">
              <a:effectLst/>
            </a:endParaRPr>
          </a:p>
        </p:txBody>
      </p:sp>
      <p:pic>
        <p:nvPicPr>
          <p:cNvPr id="3482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404813"/>
            <a:ext cx="8569325" cy="6048375"/>
          </a:xfrm>
          <a:noFill/>
          <a:ln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1628775"/>
            <a:ext cx="8183562" cy="7207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Первинна захворюваність хвороб системи кровообігу </a:t>
            </a:r>
            <a:b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серед дорослих віком 18 років і старші</a:t>
            </a:r>
            <a: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1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( на 10 тис. дорослих)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1027113"/>
          </a:xfrm>
        </p:spPr>
        <p:txBody>
          <a:bodyPr>
            <a:normAutofit lnSpcReduction="10000"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dirty="0" smtClean="0"/>
              <a:t>Населення м. Рівного – 246 217 чоловік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dirty="0" smtClean="0"/>
              <a:t>Працюючого віку – 163 658 чоловік</a:t>
            </a:r>
            <a:endParaRPr lang="uk-UA" dirty="0"/>
          </a:p>
        </p:txBody>
      </p:sp>
      <p:graphicFrame>
        <p:nvGraphicFramePr>
          <p:cNvPr id="14339" name="Діаграма 3"/>
          <p:cNvGraphicFramePr>
            <a:graphicFrameLocks/>
          </p:cNvGraphicFramePr>
          <p:nvPr/>
        </p:nvGraphicFramePr>
        <p:xfrm>
          <a:off x="2000250" y="2441575"/>
          <a:ext cx="6078538" cy="363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r:id="rId3" imgW="6078239" imgH="3627434" progId="Excel.Chart.8">
                  <p:embed/>
                </p:oleObj>
              </mc:Choice>
              <mc:Fallback>
                <p:oleObj r:id="rId3" imgW="6078239" imgH="3627434" progId="Excel.Chart.8">
                  <p:embed/>
                  <p:pic>
                    <p:nvPicPr>
                      <p:cNvPr id="0" name="Діагра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2441575"/>
                        <a:ext cx="6078538" cy="3630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549275"/>
            <a:ext cx="7704137" cy="15843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Первинна захворюваність </a:t>
            </a:r>
            <a:b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на </a:t>
            </a:r>
            <a:r>
              <a:rPr lang="uk-UA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гіпертонічну хворобу</a:t>
            </a:r>
            <a: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b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серед дорослих віком 18 років і старші</a:t>
            </a:r>
            <a:r>
              <a:rPr lang="uk-UA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uk-UA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16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( на 10 тис. дорослих)</a:t>
            </a:r>
          </a:p>
        </p:txBody>
      </p:sp>
      <p:graphicFrame>
        <p:nvGraphicFramePr>
          <p:cNvPr id="15363" name="Діаграма 3"/>
          <p:cNvGraphicFramePr>
            <a:graphicFrameLocks/>
          </p:cNvGraphicFramePr>
          <p:nvPr/>
        </p:nvGraphicFramePr>
        <p:xfrm>
          <a:off x="2000250" y="2441575"/>
          <a:ext cx="6078538" cy="363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r:id="rId3" imgW="6078239" imgH="3627434" progId="Excel.Chart.8">
                  <p:embed/>
                </p:oleObj>
              </mc:Choice>
              <mc:Fallback>
                <p:oleObj r:id="rId3" imgW="6078239" imgH="3627434" progId="Excel.Chart.8">
                  <p:embed/>
                  <p:pic>
                    <p:nvPicPr>
                      <p:cNvPr id="0" name="Діагра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2441575"/>
                        <a:ext cx="6078538" cy="3630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20713"/>
            <a:ext cx="7704137" cy="172878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Первинна захворюваність </a:t>
            </a:r>
            <a:b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на </a:t>
            </a:r>
            <a:r>
              <a:rPr lang="uk-UA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ішемічну хворобу серця</a:t>
            </a:r>
            <a: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b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серед дорослих віком 18 років і старші</a:t>
            </a:r>
            <a:r>
              <a:rPr lang="uk-UA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uk-UA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16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( на 10 тис. дорослих)</a:t>
            </a:r>
          </a:p>
        </p:txBody>
      </p:sp>
      <p:graphicFrame>
        <p:nvGraphicFramePr>
          <p:cNvPr id="16387" name="Діаграма 3"/>
          <p:cNvGraphicFramePr>
            <a:graphicFrameLocks/>
          </p:cNvGraphicFramePr>
          <p:nvPr/>
        </p:nvGraphicFramePr>
        <p:xfrm>
          <a:off x="2000250" y="2441575"/>
          <a:ext cx="6078538" cy="363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r:id="rId3" imgW="6078239" imgH="3627434" progId="Excel.Chart.8">
                  <p:embed/>
                </p:oleObj>
              </mc:Choice>
              <mc:Fallback>
                <p:oleObj r:id="rId3" imgW="6078239" imgH="3627434" progId="Excel.Chart.8">
                  <p:embed/>
                  <p:pic>
                    <p:nvPicPr>
                      <p:cNvPr id="0" name="Діагра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2441575"/>
                        <a:ext cx="6078538" cy="3630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549275"/>
            <a:ext cx="7704137" cy="143986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Первинна захворюваність </a:t>
            </a:r>
            <a:b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на </a:t>
            </a:r>
            <a:r>
              <a:rPr lang="uk-UA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інфаркт міокарда </a:t>
            </a:r>
            <a:br>
              <a:rPr lang="uk-UA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серед дорослих віком 18 років і старші</a:t>
            </a:r>
            <a: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1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( на 10 тис. дорослих)</a:t>
            </a:r>
          </a:p>
        </p:txBody>
      </p:sp>
      <p:graphicFrame>
        <p:nvGraphicFramePr>
          <p:cNvPr id="17411" name="Діаграма 3"/>
          <p:cNvGraphicFramePr>
            <a:graphicFrameLocks/>
          </p:cNvGraphicFramePr>
          <p:nvPr/>
        </p:nvGraphicFramePr>
        <p:xfrm>
          <a:off x="1979613" y="2030413"/>
          <a:ext cx="6078537" cy="363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r:id="rId3" imgW="6078239" imgH="3627434" progId="Excel.Chart.8">
                  <p:embed/>
                </p:oleObj>
              </mc:Choice>
              <mc:Fallback>
                <p:oleObj r:id="rId3" imgW="6078239" imgH="3627434" progId="Excel.Chart.8">
                  <p:embed/>
                  <p:pic>
                    <p:nvPicPr>
                      <p:cNvPr id="0" name="Діагра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2030413"/>
                        <a:ext cx="6078537" cy="3630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20713"/>
            <a:ext cx="7704137" cy="122396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Первинна захворюваність </a:t>
            </a:r>
            <a:b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на </a:t>
            </a:r>
            <a:r>
              <a:rPr lang="uk-UA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інсульти </a:t>
            </a:r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серед дорослих віком 18 років і старші</a:t>
            </a:r>
            <a: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uk-UA" sz="240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1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( на 10 тис. дорослих)</a:t>
            </a:r>
          </a:p>
        </p:txBody>
      </p:sp>
      <p:graphicFrame>
        <p:nvGraphicFramePr>
          <p:cNvPr id="18435" name="Діаграма 3"/>
          <p:cNvGraphicFramePr>
            <a:graphicFrameLocks/>
          </p:cNvGraphicFramePr>
          <p:nvPr/>
        </p:nvGraphicFramePr>
        <p:xfrm>
          <a:off x="2000250" y="2441575"/>
          <a:ext cx="6078538" cy="363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r:id="rId3" imgW="6078239" imgH="3627434" progId="Excel.Chart.8">
                  <p:embed/>
                </p:oleObj>
              </mc:Choice>
              <mc:Fallback>
                <p:oleObj r:id="rId3" imgW="6078239" imgH="3627434" progId="Excel.Chart.8">
                  <p:embed/>
                  <p:pic>
                    <p:nvPicPr>
                      <p:cNvPr id="0" name="Діагра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2441575"/>
                        <a:ext cx="6078538" cy="3630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549275"/>
            <a:ext cx="8183562" cy="10795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Фінансування заходів міської програми запобігання та лікування серцево-судинних та судинно-мозкових захворювань</a:t>
            </a:r>
            <a:endParaRPr lang="uk-UA" sz="24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graphicFrame>
        <p:nvGraphicFramePr>
          <p:cNvPr id="19495" name="Group 3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8652702"/>
              </p:ext>
            </p:extLst>
          </p:nvPr>
        </p:nvGraphicFramePr>
        <p:xfrm>
          <a:off x="503238" y="1700213"/>
          <a:ext cx="8183562" cy="4608515"/>
        </p:xfrm>
        <a:graphic>
          <a:graphicData uri="http://schemas.openxmlformats.org/drawingml/2006/table">
            <a:tbl>
              <a:tblPr/>
              <a:tblGrid>
                <a:gridCol w="1547812"/>
                <a:gridCol w="2016125"/>
                <a:gridCol w="4619625"/>
              </a:tblGrid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Рік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План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Профінансовано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2013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20 </a:t>
                      </a:r>
                      <a:r>
                        <a:rPr kumimoji="0" lang="uk-UA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тис.грн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13 тис.грн( кардіопапір)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2014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300 </a:t>
                      </a:r>
                      <a:r>
                        <a:rPr kumimoji="0" lang="uk-UA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тис.грн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62,8 </a:t>
                      </a:r>
                      <a:r>
                        <a:rPr kumimoji="0" lang="uk-UA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тис.грн</a:t>
                      </a: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(медикаменти)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  <a:tr h="2151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2015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700 </a:t>
                      </a:r>
                      <a:r>
                        <a:rPr kumimoji="0" lang="uk-UA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тис.грн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700 </a:t>
                      </a:r>
                      <a:r>
                        <a:rPr kumimoji="0" lang="uk-UA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тис.грн</a:t>
                      </a: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( 200 тис.-набори для </a:t>
                      </a:r>
                      <a:r>
                        <a:rPr kumimoji="0" lang="uk-UA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коронарографії</a:t>
                      </a: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, 60 тис.-кардіологічні препарати, 123 тис.-дефібрилятор, 221 </a:t>
                      </a:r>
                      <a:r>
                        <a:rPr kumimoji="0" lang="uk-UA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тис.-</a:t>
                      </a: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електрокардіографи 3 шт. та монітори 5 шт., 95 тис. шприцеві насоси)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1268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900 тис.грн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900 </a:t>
                      </a:r>
                      <a:r>
                        <a:rPr kumimoji="0" lang="uk-UA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тис.грн</a:t>
                      </a: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.( 748 тис.-ліки, 100 тис.-лабораторні обстеження, 51 тис.-витратні матеріали)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76250"/>
            <a:ext cx="8183562" cy="1223963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2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Міська програма по запобіганню та лікуванню СССЗ почала працювати з квітня 2016 року</a:t>
            </a:r>
            <a:endParaRPr lang="en-US" sz="28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323850" y="1773238"/>
            <a:ext cx="8712200" cy="467995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uk-UA" sz="2000" dirty="0" smtClean="0"/>
              <a:t>1.ВИДІЛЕНО коштів – 900 тис. грн. з них на:</a:t>
            </a:r>
          </a:p>
          <a:p>
            <a:pPr marL="0" indent="0">
              <a:buFont typeface="Wingdings 2" pitchFamily="18" charset="2"/>
              <a:buNone/>
            </a:pPr>
            <a:r>
              <a:rPr lang="uk-UA" sz="2000" dirty="0" smtClean="0"/>
              <a:t>   -  ліки – 748,8 тис. </a:t>
            </a:r>
            <a:r>
              <a:rPr lang="uk-UA" sz="2000" dirty="0" err="1" smtClean="0"/>
              <a:t>грн</a:t>
            </a:r>
            <a:endParaRPr lang="uk-UA" sz="2000" dirty="0" smtClean="0"/>
          </a:p>
          <a:p>
            <a:pPr marL="0" indent="0">
              <a:buFont typeface="Wingdings 2" pitchFamily="18" charset="2"/>
              <a:buNone/>
            </a:pPr>
            <a:r>
              <a:rPr lang="uk-UA" sz="2000" dirty="0" smtClean="0"/>
              <a:t>   - </a:t>
            </a:r>
            <a:r>
              <a:rPr lang="uk-UA" sz="2000" dirty="0" err="1" smtClean="0"/>
              <a:t>лаб</a:t>
            </a:r>
            <a:r>
              <a:rPr lang="uk-UA" sz="2000" dirty="0" smtClean="0"/>
              <a:t>. обстеження – 100 тис. </a:t>
            </a:r>
            <a:r>
              <a:rPr lang="uk-UA" sz="2000" dirty="0" err="1" smtClean="0"/>
              <a:t>грн</a:t>
            </a:r>
            <a:endParaRPr lang="uk-UA" sz="2000" dirty="0" smtClean="0"/>
          </a:p>
          <a:p>
            <a:pPr marL="0" indent="0">
              <a:buFont typeface="Wingdings 2" pitchFamily="18" charset="2"/>
              <a:buNone/>
            </a:pPr>
            <a:r>
              <a:rPr lang="uk-UA" sz="2000" dirty="0" smtClean="0"/>
              <a:t>   - розхідні матеріали – 51,2 тис. </a:t>
            </a:r>
            <a:r>
              <a:rPr lang="uk-UA" sz="2000" dirty="0" err="1" smtClean="0"/>
              <a:t>грн</a:t>
            </a:r>
            <a:endParaRPr lang="uk-UA" sz="2000" dirty="0" smtClean="0"/>
          </a:p>
          <a:p>
            <a:pPr marL="0" indent="0">
              <a:buFont typeface="Wingdings 2" pitchFamily="18" charset="2"/>
              <a:buNone/>
            </a:pPr>
            <a:r>
              <a:rPr lang="uk-UA" sz="2000" dirty="0" smtClean="0"/>
              <a:t>2. Перелік ліків( гіпотензивні, </a:t>
            </a:r>
            <a:r>
              <a:rPr lang="uk-UA" sz="2000" dirty="0" err="1" smtClean="0"/>
              <a:t>антиаритмічні</a:t>
            </a:r>
            <a:r>
              <a:rPr lang="uk-UA" sz="2000" dirty="0" smtClean="0"/>
              <a:t>, </a:t>
            </a:r>
            <a:r>
              <a:rPr lang="uk-UA" sz="2000" dirty="0" err="1" smtClean="0"/>
              <a:t>антиангінальні</a:t>
            </a:r>
            <a:r>
              <a:rPr lang="uk-UA" sz="2000" dirty="0" smtClean="0"/>
              <a:t>, знеболюючі, </a:t>
            </a:r>
            <a:r>
              <a:rPr lang="uk-UA" sz="2000" dirty="0" err="1" smtClean="0"/>
              <a:t>антикоагулянтні</a:t>
            </a:r>
            <a:r>
              <a:rPr lang="uk-UA" sz="2000" dirty="0" smtClean="0"/>
              <a:t>, </a:t>
            </a:r>
            <a:r>
              <a:rPr lang="uk-UA" sz="2000" dirty="0" err="1" smtClean="0"/>
              <a:t>кровозупинні</a:t>
            </a:r>
            <a:r>
              <a:rPr lang="uk-UA" sz="2000" dirty="0" smtClean="0"/>
              <a:t>, сечогінні, антибіотики)</a:t>
            </a:r>
          </a:p>
          <a:p>
            <a:pPr marL="0" indent="0">
              <a:buFont typeface="Wingdings 2" pitchFamily="18" charset="2"/>
              <a:buNone/>
            </a:pPr>
            <a:r>
              <a:rPr lang="uk-UA" sz="2000" dirty="0" smtClean="0"/>
              <a:t>3. </a:t>
            </a:r>
            <a:r>
              <a:rPr lang="uk-UA" sz="2000" dirty="0" err="1" smtClean="0"/>
              <a:t>Лаб</a:t>
            </a:r>
            <a:r>
              <a:rPr lang="uk-UA" sz="2000" dirty="0" smtClean="0"/>
              <a:t>. </a:t>
            </a:r>
            <a:r>
              <a:rPr lang="uk-UA" sz="2000" dirty="0"/>
              <a:t>о</a:t>
            </a:r>
            <a:r>
              <a:rPr lang="uk-UA" sz="2000" dirty="0" smtClean="0"/>
              <a:t>бстеження</a:t>
            </a:r>
            <a:r>
              <a:rPr lang="uk-UA" sz="2000" dirty="0" smtClean="0"/>
              <a:t>( </a:t>
            </a:r>
            <a:r>
              <a:rPr lang="uk-UA" sz="2000" dirty="0" err="1" smtClean="0"/>
              <a:t>тропоніновий</a:t>
            </a:r>
            <a:r>
              <a:rPr lang="uk-UA" sz="2000" dirty="0" smtClean="0"/>
              <a:t> тест)</a:t>
            </a:r>
          </a:p>
          <a:p>
            <a:pPr marL="0" indent="0">
              <a:buFont typeface="Wingdings 2" pitchFamily="18" charset="2"/>
              <a:buNone/>
            </a:pPr>
            <a:r>
              <a:rPr lang="uk-UA" sz="2000" dirty="0" smtClean="0"/>
              <a:t>4. </a:t>
            </a:r>
            <a:r>
              <a:rPr lang="uk-UA" sz="2000" dirty="0" err="1" smtClean="0"/>
              <a:t>Кіл-ть</a:t>
            </a:r>
            <a:r>
              <a:rPr lang="uk-UA" sz="2000" dirty="0" smtClean="0"/>
              <a:t> пацієнтів, яким надавали ліки безкоштовно – 2389</a:t>
            </a:r>
          </a:p>
          <a:p>
            <a:pPr marL="0" indent="0">
              <a:buFont typeface="Wingdings 2" pitchFamily="18" charset="2"/>
              <a:buNone/>
            </a:pPr>
            <a:r>
              <a:rPr lang="uk-UA" sz="2000" dirty="0" smtClean="0"/>
              <a:t>5. </a:t>
            </a:r>
            <a:r>
              <a:rPr lang="uk-UA" sz="2000" dirty="0" err="1" smtClean="0"/>
              <a:t>Кіл-ть</a:t>
            </a:r>
            <a:r>
              <a:rPr lang="uk-UA" sz="2000" dirty="0" smtClean="0"/>
              <a:t> пацієнтів, яким проведено </a:t>
            </a:r>
            <a:r>
              <a:rPr lang="uk-UA" sz="2000" dirty="0" err="1" smtClean="0"/>
              <a:t>тропоніновий</a:t>
            </a:r>
            <a:r>
              <a:rPr lang="uk-UA" sz="2000" dirty="0" smtClean="0"/>
              <a:t> тест – 730</a:t>
            </a:r>
          </a:p>
          <a:p>
            <a:pPr marL="0" indent="0">
              <a:buFont typeface="Wingdings 2" pitchFamily="18" charset="2"/>
              <a:buNone/>
            </a:pPr>
            <a:r>
              <a:rPr lang="uk-UA" sz="2000" dirty="0" smtClean="0"/>
              <a:t>6. Програма продовжує працювати і в 2017 році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7950" y="115888"/>
            <a:ext cx="9251950" cy="64928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Робота блоку інтервенційної кардіології</a:t>
            </a:r>
          </a:p>
        </p:txBody>
      </p:sp>
      <p:graphicFrame>
        <p:nvGraphicFramePr>
          <p:cNvPr id="21677" name="Group 173"/>
          <p:cNvGraphicFramePr>
            <a:graphicFrameLocks noGrp="1"/>
          </p:cNvGraphicFramePr>
          <p:nvPr>
            <p:ph idx="1"/>
          </p:nvPr>
        </p:nvGraphicFramePr>
        <p:xfrm>
          <a:off x="395288" y="765175"/>
          <a:ext cx="8424862" cy="5472114"/>
        </p:xfrm>
        <a:graphic>
          <a:graphicData uri="http://schemas.openxmlformats.org/drawingml/2006/table">
            <a:tbl>
              <a:tblPr/>
              <a:tblGrid>
                <a:gridCol w="7429500"/>
                <a:gridCol w="995362"/>
              </a:tblGrid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</a:rPr>
                        <a:t>Назва параметра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Кількість ПКВ в центрі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77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Кількість КВГ в центрі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170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Кількість КВГ       жителі м. Рівне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129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Кількість КВГ      жителі інших районів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48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Кіл-ть пац.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STEMI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з догоспітальний тромболізис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39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Кіл-ть пац.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STEMI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з госпітальний тромболізис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15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Кіл-ть пац.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STEMI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без ніякої реперфузії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113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Кіл-ть пац.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STEMI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 , яким проводили тромболізис з наступною ПКВ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20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8CC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Летальність від ГКС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</a:rPr>
                        <a:t>7,2%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188</TotalTime>
  <Words>442</Words>
  <Application>Microsoft Office PowerPoint</Application>
  <PresentationFormat>Экран (4:3)</PresentationFormat>
  <Paragraphs>83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Аспект</vt:lpstr>
      <vt:lpstr>Диаграмма Microsoft Excel</vt:lpstr>
      <vt:lpstr>Впровадження Міської програми запобігання  та лікування серцево-судинних і судинно-мозкових захворювань </vt:lpstr>
      <vt:lpstr>Первинна захворюваність хвороб системи кровообігу  серед дорослих віком 18 років і старші ( на 10 тис. дорослих)</vt:lpstr>
      <vt:lpstr>Первинна захворюваність  на гіпертонічну хворобу  серед дорослих віком 18 років і старші ( на 10 тис. дорослих)</vt:lpstr>
      <vt:lpstr>Первинна захворюваність  на ішемічну хворобу серця  серед дорослих віком 18 років і старші ( на 10 тис. дорослих)</vt:lpstr>
      <vt:lpstr>Первинна захворюваність  на інфаркт міокарда  серед дорослих віком 18 років і старші ( на 10 тис. дорослих)</vt:lpstr>
      <vt:lpstr>Первинна захворюваність  на інсульти  серед дорослих віком 18 років і старші ( на 10 тис. дорослих)</vt:lpstr>
      <vt:lpstr>Фінансування заходів міської програми запобігання та лікування серцево-судинних та судинно-мозкових захворювань</vt:lpstr>
      <vt:lpstr>Міська програма по запобіганню та лікуванню СССЗ почала працювати з квітня 2016 року</vt:lpstr>
      <vt:lpstr>Робота блоку інтервенційної кардіології</vt:lpstr>
      <vt:lpstr> </vt:lpstr>
      <vt:lpstr>Летальність ІМ (STEMI)</vt:lpstr>
      <vt:lpstr>Смертність населення в працездатному віці ( на 10 тис. населення)</vt:lpstr>
      <vt:lpstr>Проблемні питання</vt:lpstr>
      <vt:lpstr>Рішення міської ради про затвердження  Міської програми запобігання  та лікування серцево-судинних і судинно-мозкових захворювань на 2017 – 2021 роки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 кардіологічної служби міста Рівного</dc:title>
  <dc:creator>ALEXANDR</dc:creator>
  <cp:lastModifiedBy>Admin</cp:lastModifiedBy>
  <cp:revision>17</cp:revision>
  <dcterms:created xsi:type="dcterms:W3CDTF">2017-03-28T14:15:48Z</dcterms:created>
  <dcterms:modified xsi:type="dcterms:W3CDTF">2017-03-29T08:21:37Z</dcterms:modified>
</cp:coreProperties>
</file>